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60" r:id="rId2"/>
    <p:sldId id="261" r:id="rId3"/>
    <p:sldId id="262" r:id="rId4"/>
    <p:sldId id="263" r:id="rId5"/>
    <p:sldId id="265" r:id="rId6"/>
    <p:sldId id="264" r:id="rId7"/>
    <p:sldId id="266" r:id="rId8"/>
    <p:sldId id="259" r:id="rId9"/>
    <p:sldId id="268" r:id="rId10"/>
    <p:sldId id="269" r:id="rId11"/>
    <p:sldId id="270" r:id="rId12"/>
    <p:sldId id="271" r:id="rId13"/>
    <p:sldId id="273" r:id="rId14"/>
    <p:sldId id="267" r:id="rId15"/>
    <p:sldId id="257" r:id="rId16"/>
    <p:sldId id="258" r:id="rId17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916" autoAdjust="0"/>
    <p:restoredTop sz="90929"/>
  </p:normalViewPr>
  <p:slideViewPr>
    <p:cSldViewPr>
      <p:cViewPr varScale="1">
        <p:scale>
          <a:sx n="87" d="100"/>
          <a:sy n="87" d="100"/>
        </p:scale>
        <p:origin x="102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1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9B569-803A-4738-ADF3-DA9D0D9C5BDC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32DC7-82FE-4825-94C5-65B8120CE8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552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4C601-5CE5-4606-B1EA-77CDD73737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902660"/>
      </p:ext>
    </p:extLst>
  </p:cSld>
  <p:clrMapOvr>
    <a:masterClrMapping/>
  </p:clrMapOvr>
  <p:transition>
    <p:zoom dir="in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5EA6D-53A3-4FC4-9E46-79804B8BF7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4539092"/>
      </p:ext>
    </p:extLst>
  </p:cSld>
  <p:clrMapOvr>
    <a:masterClrMapping/>
  </p:clrMapOvr>
  <p:transition>
    <p:zoom dir="in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E478E-89BE-4ACB-B612-DBB3BBB710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124377"/>
      </p:ext>
    </p:extLst>
  </p:cSld>
  <p:clrMapOvr>
    <a:masterClrMapping/>
  </p:clrMapOvr>
  <p:transition>
    <p:zoom dir="in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DA9F1-BF0E-43D0-A169-FFAEE04663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700046"/>
      </p:ext>
    </p:extLst>
  </p:cSld>
  <p:clrMapOvr>
    <a:masterClrMapping/>
  </p:clrMapOvr>
  <p:transition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979F9-B286-41E6-9AF3-C1B20776B1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3461102"/>
      </p:ext>
    </p:extLst>
  </p:cSld>
  <p:clrMapOvr>
    <a:masterClrMapping/>
  </p:clrMapOvr>
  <p:transition>
    <p:zoom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E4D75-731B-437D-B71F-120831C923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752493"/>
      </p:ext>
    </p:extLst>
  </p:cSld>
  <p:clrMapOvr>
    <a:masterClrMapping/>
  </p:clrMapOvr>
  <p:transition>
    <p:zoom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A0C60-9ED2-463A-AC5E-2B2DAA44E0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149509"/>
      </p:ext>
    </p:extLst>
  </p:cSld>
  <p:clrMapOvr>
    <a:masterClrMapping/>
  </p:clrMapOvr>
  <p:transition>
    <p:zoom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5E086-9CDB-4CA0-90D0-4E6449C31F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686595"/>
      </p:ext>
    </p:extLst>
  </p:cSld>
  <p:clrMapOvr>
    <a:masterClrMapping/>
  </p:clrMapOvr>
  <p:transition>
    <p:zoom dir="in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0F688-91C7-4674-A5F3-B50E70A6C3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073062"/>
      </p:ext>
    </p:extLst>
  </p:cSld>
  <p:clrMapOvr>
    <a:masterClrMapping/>
  </p:clrMapOvr>
  <p:transition>
    <p:zoom dir="in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B014D-3055-4FE4-B57A-3DA22B5EF1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4356504"/>
      </p:ext>
    </p:extLst>
  </p:cSld>
  <p:clrMapOvr>
    <a:masterClrMapping/>
  </p:clrMapOvr>
  <p:transition>
    <p:zoom dir="in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E69BB-A8A3-4560-8CC1-57E9758D82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8287463"/>
      </p:ext>
    </p:extLst>
  </p:cSld>
  <p:clrMapOvr>
    <a:masterClrMapping/>
  </p:clrMapOvr>
  <p:transition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F370CF1-0531-42B0-8811-B21A784308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2" name="Picture 8" descr="E:\课件素材\GIF动画插件2\GIF-465.gif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2724150" cy="5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914400" y="225425"/>
            <a:ext cx="3657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   计算机体系结构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4"/>
          <a:srcRect t="46677" b="15108"/>
          <a:stretch/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5"/>
          <a:srcRect l="26240" t="23000" r="26241" b="23001"/>
          <a:stretch/>
        </p:blipFill>
        <p:spPr>
          <a:xfrm>
            <a:off x="0" y="0"/>
            <a:ext cx="999592" cy="9087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zoom dir="in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内容占位符 2"/>
          <p:cNvSpPr>
            <a:spLocks noGrp="1"/>
          </p:cNvSpPr>
          <p:nvPr>
            <p:ph idx="1"/>
          </p:nvPr>
        </p:nvSpPr>
        <p:spPr>
          <a:xfrm>
            <a:off x="685800" y="836712"/>
            <a:ext cx="7772400" cy="4953000"/>
          </a:xfrm>
        </p:spPr>
        <p:txBody>
          <a:bodyPr/>
          <a:lstStyle/>
          <a:p>
            <a:pPr algn="ctr" eaLnBrk="1" hangingPunct="1">
              <a:spcBef>
                <a:spcPts val="0"/>
              </a:spcBef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计算机体系结构 </a:t>
            </a:r>
            <a:r>
              <a:rPr lang="en-US" altLang="zh-CN" b="1" dirty="0" smtClean="0">
                <a:solidFill>
                  <a:srgbClr val="FF0000"/>
                </a:solidFill>
              </a:rPr>
              <a:t>= </a:t>
            </a:r>
            <a:r>
              <a:rPr lang="zh-CN" altLang="en-US" b="1" dirty="0" smtClean="0">
                <a:solidFill>
                  <a:schemeClr val="accent2"/>
                </a:solidFill>
              </a:rPr>
              <a:t>计算机系统结构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pPr eaLnBrk="1" hangingPunct="1">
              <a:spcBef>
                <a:spcPts val="0"/>
              </a:spcBef>
              <a:buFontTx/>
              <a:buNone/>
            </a:pPr>
            <a:endParaRPr lang="en-US" altLang="zh-CN" b="1" dirty="0">
              <a:solidFill>
                <a:srgbClr val="002060"/>
              </a:solidFill>
            </a:endParaRPr>
          </a:p>
          <a:p>
            <a:pPr algn="ctr" eaLnBrk="1" hangingPunct="1">
              <a:spcBef>
                <a:spcPts val="0"/>
              </a:spcBef>
              <a:buFontTx/>
              <a:buNone/>
            </a:pPr>
            <a:r>
              <a:rPr lang="zh-CN" altLang="en-US" b="1" u="sng" dirty="0" smtClean="0"/>
              <a:t>计算机系统</a:t>
            </a:r>
            <a:r>
              <a:rPr lang="zh-CN" altLang="en-US" b="1" dirty="0" smtClean="0"/>
              <a:t>的</a:t>
            </a:r>
            <a:r>
              <a:rPr lang="zh-CN" altLang="en-US" b="1" u="sng" dirty="0" smtClean="0"/>
              <a:t>结构</a:t>
            </a:r>
            <a:endParaRPr lang="en-US" altLang="zh-CN" b="1" u="sng" dirty="0" smtClean="0"/>
          </a:p>
        </p:txBody>
      </p:sp>
      <p:sp>
        <p:nvSpPr>
          <p:cNvPr id="2" name="下箭头 1"/>
          <p:cNvSpPr/>
          <p:nvPr/>
        </p:nvSpPr>
        <p:spPr bwMode="auto">
          <a:xfrm>
            <a:off x="4319972" y="1412776"/>
            <a:ext cx="504056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869" y="2839638"/>
            <a:ext cx="9005011" cy="3104373"/>
            <a:chOff x="9869" y="2839638"/>
            <a:chExt cx="9005011" cy="31043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9" y="2839638"/>
              <a:ext cx="1886017" cy="171186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628" y="2872550"/>
              <a:ext cx="2114550" cy="15811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186" y="4777217"/>
              <a:ext cx="1978170" cy="101249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/>
            <a:srcRect l="6975" t="6255" r="7364" b="9747"/>
            <a:stretch/>
          </p:blipFill>
          <p:spPr>
            <a:xfrm>
              <a:off x="4154920" y="4557710"/>
              <a:ext cx="1792968" cy="13091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8176" y="3038343"/>
              <a:ext cx="1939340" cy="141535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6113" y="4184342"/>
              <a:ext cx="2968767" cy="175966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8"/>
            <a:srcRect l="1503"/>
            <a:stretch/>
          </p:blipFill>
          <p:spPr>
            <a:xfrm>
              <a:off x="1860602" y="4551506"/>
              <a:ext cx="2124532" cy="127788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9"/>
            <a:srcRect l="14190" t="22510" r="4244" b="17011"/>
            <a:stretch/>
          </p:blipFill>
          <p:spPr>
            <a:xfrm>
              <a:off x="6015486" y="2996951"/>
              <a:ext cx="2952328" cy="1133335"/>
            </a:xfrm>
            <a:prstGeom prst="rect">
              <a:avLst/>
            </a:prstGeom>
          </p:spPr>
        </p:pic>
      </p:grpSp>
      <p:sp>
        <p:nvSpPr>
          <p:cNvPr id="14" name="云形标注 13"/>
          <p:cNvSpPr/>
          <p:nvPr/>
        </p:nvSpPr>
        <p:spPr bwMode="auto">
          <a:xfrm>
            <a:off x="6516216" y="1988840"/>
            <a:ext cx="2302024" cy="936104"/>
          </a:xfrm>
          <a:prstGeom prst="cloud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无所不在</a:t>
            </a:r>
          </a:p>
        </p:txBody>
      </p:sp>
    </p:spTree>
    <p:extLst>
      <p:ext uri="{BB962C8B-B14F-4D97-AF65-F5344CB8AC3E}">
        <p14:creationId xmlns:p14="http://schemas.microsoft.com/office/powerpoint/2010/main" val="2658825479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29408" y="1340768"/>
            <a:ext cx="712879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在</a:t>
            </a:r>
            <a:r>
              <a:rPr lang="zh-CN" altLang="en-US" dirty="0"/>
              <a:t>图灵机框架和冯诺依曼体系结构下使计算机快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核心内容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课程金字塔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41082"/>
            <a:ext cx="3844280" cy="37446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63888" y="2276872"/>
            <a:ext cx="501270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solidFill>
                  <a:srgbClr val="FF0000"/>
                </a:solidFill>
                <a:latin typeface="+mj-lt"/>
              </a:rPr>
              <a:t>“I”</a:t>
            </a:r>
            <a:r>
              <a:rPr lang="zh-CN" altLang="en-US" sz="2600" b="1" dirty="0" smtClean="0">
                <a:solidFill>
                  <a:srgbClr val="000000"/>
                </a:solidFill>
                <a:latin typeface="+mj-lt"/>
              </a:rPr>
              <a:t>：</a:t>
            </a:r>
            <a:r>
              <a:rPr lang="en-US" altLang="zh-CN" sz="2600" b="1" dirty="0" smtClean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sz="2600" b="1" dirty="0" smtClean="0">
                <a:solidFill>
                  <a:srgbClr val="000000"/>
                </a:solidFill>
                <a:latin typeface="+mj-lt"/>
              </a:rPr>
              <a:t>nstruction</a:t>
            </a:r>
            <a:r>
              <a:rPr lang="en-US" altLang="zh-CN" sz="26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altLang="zh-CN" sz="2600" b="1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sz="2600" b="1" dirty="0">
                <a:solidFill>
                  <a:srgbClr val="000000"/>
                </a:solidFill>
                <a:latin typeface="+mj-lt"/>
              </a:rPr>
              <a:t>nterface</a:t>
            </a:r>
          </a:p>
          <a:p>
            <a:r>
              <a:rPr lang="zh-CN" altLang="en-US" sz="2600" b="1" dirty="0" smtClean="0">
                <a:solidFill>
                  <a:srgbClr val="000000"/>
                </a:solidFill>
                <a:latin typeface="+mj-lt"/>
              </a:rPr>
              <a:t>（</a:t>
            </a:r>
            <a:r>
              <a:rPr lang="en-US" altLang="zh-CN" sz="2600" b="1" dirty="0">
                <a:solidFill>
                  <a:srgbClr val="000000"/>
                </a:solidFill>
                <a:latin typeface="+mj-lt"/>
              </a:rPr>
              <a:t>1</a:t>
            </a:r>
            <a:r>
              <a:rPr lang="zh-CN" altLang="en-US" sz="2600" b="1" dirty="0">
                <a:solidFill>
                  <a:srgbClr val="000000"/>
                </a:solidFill>
                <a:latin typeface="+mj-lt"/>
              </a:rPr>
              <a:t>）指令系统：用硬件实现的命令</a:t>
            </a:r>
            <a:r>
              <a:rPr lang="zh-CN" altLang="en-US" sz="2600" b="1" dirty="0" smtClean="0">
                <a:solidFill>
                  <a:srgbClr val="000000"/>
                </a:solidFill>
                <a:latin typeface="+mj-lt"/>
              </a:rPr>
              <a:t>集，</a:t>
            </a:r>
            <a:r>
              <a:rPr lang="zh-CN" altLang="en-US" sz="2600" b="1" u="sng" dirty="0" smtClean="0">
                <a:solidFill>
                  <a:srgbClr val="000000"/>
                </a:solidFill>
                <a:latin typeface="+mj-lt"/>
              </a:rPr>
              <a:t>软硬件</a:t>
            </a:r>
            <a:r>
              <a:rPr lang="zh-CN" altLang="en-US" sz="2600" b="1" u="sng" dirty="0">
                <a:solidFill>
                  <a:srgbClr val="000000"/>
                </a:solidFill>
                <a:latin typeface="+mj-lt"/>
              </a:rPr>
              <a:t>的</a:t>
            </a:r>
            <a:r>
              <a:rPr lang="zh-CN" altLang="en-US" sz="2600" b="1" u="sng" dirty="0" smtClean="0">
                <a:solidFill>
                  <a:srgbClr val="000000"/>
                </a:solidFill>
                <a:latin typeface="+mj-lt"/>
              </a:rPr>
              <a:t>界面</a:t>
            </a:r>
            <a:endParaRPr lang="en-US" altLang="zh-CN" sz="2600" b="1" u="sng" dirty="0" smtClean="0">
              <a:solidFill>
                <a:srgbClr val="000000"/>
              </a:solidFill>
              <a:latin typeface="+mj-lt"/>
            </a:endParaRPr>
          </a:p>
          <a:p>
            <a:endParaRPr lang="zh-CN" altLang="en-US" sz="2600" b="1" dirty="0">
              <a:solidFill>
                <a:srgbClr val="000000"/>
              </a:solidFill>
              <a:latin typeface="+mj-lt"/>
            </a:endParaRPr>
          </a:p>
          <a:p>
            <a:endParaRPr lang="en-US" altLang="zh-CN" sz="2600" b="1" dirty="0" smtClean="0">
              <a:solidFill>
                <a:srgbClr val="000000"/>
              </a:solidFill>
              <a:latin typeface="+mj-lt"/>
            </a:endParaRPr>
          </a:p>
          <a:p>
            <a:r>
              <a:rPr lang="zh-CN" altLang="en-US" sz="2600" b="1" dirty="0" smtClean="0">
                <a:solidFill>
                  <a:srgbClr val="000000"/>
                </a:solidFill>
                <a:latin typeface="+mj-lt"/>
              </a:rPr>
              <a:t>（</a:t>
            </a:r>
            <a:r>
              <a:rPr lang="en-US" altLang="zh-CN" sz="2600" b="1" dirty="0" smtClean="0">
                <a:solidFill>
                  <a:srgbClr val="000000"/>
                </a:solidFill>
                <a:latin typeface="+mj-lt"/>
              </a:rPr>
              <a:t>2</a:t>
            </a:r>
            <a:r>
              <a:rPr lang="zh-CN" altLang="en-US" sz="2600" b="1" dirty="0" smtClean="0">
                <a:solidFill>
                  <a:srgbClr val="000000"/>
                </a:solidFill>
                <a:latin typeface="+mj-lt"/>
              </a:rPr>
              <a:t>） </a:t>
            </a:r>
            <a:r>
              <a:rPr lang="en-US" altLang="zh-CN" sz="2600" b="1" dirty="0">
                <a:solidFill>
                  <a:srgbClr val="000000"/>
                </a:solidFill>
                <a:latin typeface="+mj-lt"/>
              </a:rPr>
              <a:t>CISC vs </a:t>
            </a:r>
            <a:r>
              <a:rPr lang="en-US" altLang="zh-CN" sz="2600" b="1" dirty="0" smtClean="0">
                <a:solidFill>
                  <a:srgbClr val="000000"/>
                </a:solidFill>
                <a:latin typeface="+mj-lt"/>
              </a:rPr>
              <a:t>RISC</a:t>
            </a:r>
            <a:endParaRPr lang="en-US" altLang="zh-CN" sz="26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梯形 1"/>
          <p:cNvSpPr/>
          <p:nvPr/>
        </p:nvSpPr>
        <p:spPr bwMode="auto">
          <a:xfrm>
            <a:off x="899592" y="3284984"/>
            <a:ext cx="2448272" cy="1080120"/>
          </a:xfrm>
          <a:prstGeom prst="trapezoid">
            <a:avLst>
              <a:gd name="adj" fmla="val 54402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宋体" pitchFamily="2" charset="-122"/>
              </a:rPr>
              <a:t>I</a:t>
            </a:r>
            <a:endParaRPr kumimoji="1" lang="zh-CN" altLang="en-US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144031"/>
              </p:ext>
            </p:extLst>
          </p:nvPr>
        </p:nvGraphicFramePr>
        <p:xfrm>
          <a:off x="4273100" y="3684810"/>
          <a:ext cx="37885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7">
                  <a:extLst>
                    <a:ext uri="{9D8B030D-6E8A-4147-A177-3AD203B41FA5}">
                      <a16:colId xmlns:a16="http://schemas.microsoft.com/office/drawing/2014/main" val="4287520558"/>
                    </a:ext>
                  </a:extLst>
                </a:gridCol>
                <a:gridCol w="2492423">
                  <a:extLst>
                    <a:ext uri="{9D8B030D-6E8A-4147-A177-3AD203B41FA5}">
                      <a16:colId xmlns:a16="http://schemas.microsoft.com/office/drawing/2014/main" val="104595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操作码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操作数（寻址）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48073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869160"/>
            <a:ext cx="2448272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5210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29408" y="1340768"/>
            <a:ext cx="712879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在</a:t>
            </a:r>
            <a:r>
              <a:rPr lang="zh-CN" altLang="en-US" dirty="0"/>
              <a:t>图灵机框架和冯诺依曼体系结构下使计算机快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核心内容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课程金字塔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41082"/>
            <a:ext cx="3844280" cy="37446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75856" y="2028389"/>
            <a:ext cx="55446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j-lt"/>
              </a:rPr>
              <a:t>“P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”</a:t>
            </a:r>
            <a:r>
              <a:rPr lang="zh-CN" altLang="en-US" b="1" dirty="0" smtClean="0">
                <a:solidFill>
                  <a:srgbClr val="000000"/>
                </a:solidFill>
                <a:latin typeface="+mj-lt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P</a:t>
            </a:r>
            <a:r>
              <a:rPr lang="en-US" altLang="zh-CN" b="1" dirty="0" smtClean="0">
                <a:solidFill>
                  <a:srgbClr val="000000"/>
                </a:solidFill>
                <a:latin typeface="+mj-lt"/>
              </a:rPr>
              <a:t>rocessing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P</a:t>
            </a:r>
            <a:r>
              <a:rPr lang="en-US" altLang="zh-CN" b="1" dirty="0" smtClean="0">
                <a:solidFill>
                  <a:srgbClr val="000000"/>
                </a:solidFill>
                <a:latin typeface="+mj-lt"/>
              </a:rPr>
              <a:t>arallel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j-lt"/>
              </a:rPr>
              <a:t>SISD</a:t>
            </a:r>
            <a:r>
              <a:rPr lang="zh-CN" altLang="en-US" b="1" dirty="0">
                <a:latin typeface="+mj-lt"/>
              </a:rPr>
              <a:t>（</a:t>
            </a:r>
            <a:r>
              <a:rPr lang="zh-CN" altLang="en-US" b="1" dirty="0" smtClean="0">
                <a:latin typeface="+mj-lt"/>
              </a:rPr>
              <a:t>单指令流单数据流计算机）</a:t>
            </a:r>
            <a:endParaRPr lang="en-US" altLang="zh-CN" b="1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j-lt"/>
              </a:rPr>
              <a:t>SIMD</a:t>
            </a:r>
            <a:r>
              <a:rPr lang="zh-CN" altLang="en-US" b="1" dirty="0">
                <a:latin typeface="+mj-lt"/>
              </a:rPr>
              <a:t>（</a:t>
            </a:r>
            <a:r>
              <a:rPr lang="zh-CN" altLang="en-US" b="1" dirty="0" smtClean="0">
                <a:latin typeface="+mj-lt"/>
              </a:rPr>
              <a:t>单指令流多数据流</a:t>
            </a:r>
            <a:r>
              <a:rPr lang="zh-CN" altLang="en-US" b="1" dirty="0">
                <a:latin typeface="+mj-lt"/>
              </a:rPr>
              <a:t>计算机</a:t>
            </a:r>
            <a:r>
              <a:rPr lang="zh-CN" altLang="en-US" b="1" dirty="0" smtClean="0">
                <a:latin typeface="+mj-lt"/>
              </a:rPr>
              <a:t>）</a:t>
            </a:r>
            <a:endParaRPr lang="en-US" altLang="zh-CN" b="1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j-lt"/>
              </a:rPr>
              <a:t>MISD</a:t>
            </a:r>
            <a:r>
              <a:rPr lang="zh-CN" altLang="en-US" b="1" dirty="0">
                <a:latin typeface="+mj-lt"/>
              </a:rPr>
              <a:t>（</a:t>
            </a:r>
            <a:r>
              <a:rPr lang="zh-CN" altLang="en-US" b="1" dirty="0" smtClean="0">
                <a:latin typeface="+mj-lt"/>
              </a:rPr>
              <a:t>多指令流单数据流计算机）</a:t>
            </a:r>
            <a:endParaRPr lang="en-US" altLang="zh-CN" b="1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j-lt"/>
              </a:rPr>
              <a:t>MIMD</a:t>
            </a:r>
            <a:r>
              <a:rPr lang="zh-CN" altLang="en-US" b="1" dirty="0">
                <a:latin typeface="+mj-lt"/>
              </a:rPr>
              <a:t>（</a:t>
            </a:r>
            <a:r>
              <a:rPr lang="zh-CN" altLang="en-US" b="1" dirty="0" smtClean="0">
                <a:latin typeface="+mj-lt"/>
              </a:rPr>
              <a:t>多指令流多数据流计算机</a:t>
            </a:r>
            <a:r>
              <a:rPr lang="zh-CN" altLang="en-US" b="1" dirty="0">
                <a:latin typeface="+mj-lt"/>
              </a:rPr>
              <a:t>）</a:t>
            </a:r>
          </a:p>
        </p:txBody>
      </p:sp>
      <p:sp>
        <p:nvSpPr>
          <p:cNvPr id="6" name="梯形 5"/>
          <p:cNvSpPr/>
          <p:nvPr/>
        </p:nvSpPr>
        <p:spPr bwMode="auto">
          <a:xfrm>
            <a:off x="251520" y="4437112"/>
            <a:ext cx="3672408" cy="1080120"/>
          </a:xfrm>
          <a:prstGeom prst="trapezoid">
            <a:avLst>
              <a:gd name="adj" fmla="val 54402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宋体" pitchFamily="2" charset="-122"/>
              </a:rPr>
              <a:t>P    S    N</a:t>
            </a:r>
            <a:endParaRPr kumimoji="1" lang="zh-CN" altLang="en-US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4094332"/>
            <a:ext cx="1148717" cy="1148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014" y="4094332"/>
            <a:ext cx="1159729" cy="1142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2" y="4077072"/>
            <a:ext cx="1110553" cy="11597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034" y="4077073"/>
            <a:ext cx="1110553" cy="11597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53058681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29408" y="1340768"/>
            <a:ext cx="712879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在</a:t>
            </a:r>
            <a:r>
              <a:rPr lang="zh-CN" altLang="en-US" dirty="0"/>
              <a:t>图灵机框架和冯诺依曼体系结构下使计算机快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核心内容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课程金字塔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41082"/>
            <a:ext cx="3844280" cy="37446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75856" y="2028389"/>
            <a:ext cx="55446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“S”</a:t>
            </a:r>
            <a:r>
              <a:rPr lang="zh-CN" altLang="en-US" b="1" dirty="0" smtClean="0">
                <a:solidFill>
                  <a:srgbClr val="000000"/>
                </a:solidFill>
                <a:latin typeface="+mj-lt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S</a:t>
            </a:r>
            <a:r>
              <a:rPr lang="en-US" altLang="zh-CN" b="1" dirty="0" smtClean="0">
                <a:solidFill>
                  <a:srgbClr val="000000"/>
                </a:solidFill>
                <a:latin typeface="+mj-lt"/>
              </a:rPr>
              <a:t>torage(Memory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), </a:t>
            </a:r>
            <a:r>
              <a:rPr lang="en-US" altLang="zh-CN" b="1" dirty="0">
                <a:solidFill>
                  <a:srgbClr val="FF0000"/>
                </a:solidFill>
                <a:latin typeface="+mj-lt"/>
              </a:rPr>
              <a:t>S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ystem</a:t>
            </a:r>
          </a:p>
          <a:p>
            <a:r>
              <a:rPr lang="zh-CN" altLang="en-US" b="1" dirty="0" smtClean="0">
                <a:solidFill>
                  <a:srgbClr val="000000"/>
                </a:solidFill>
                <a:latin typeface="+mj-lt"/>
              </a:rPr>
              <a:t>（</a:t>
            </a:r>
            <a:r>
              <a:rPr lang="en-US" altLang="zh-CN" b="1" dirty="0" smtClean="0">
                <a:solidFill>
                  <a:srgbClr val="000000"/>
                </a:solidFill>
                <a:latin typeface="+mj-lt"/>
              </a:rPr>
              <a:t>1</a:t>
            </a:r>
            <a:r>
              <a:rPr lang="zh-CN" altLang="en-US" b="1" dirty="0" smtClean="0">
                <a:solidFill>
                  <a:srgbClr val="000000"/>
                </a:solidFill>
                <a:latin typeface="+mj-lt"/>
              </a:rPr>
              <a:t>）理想</a:t>
            </a:r>
            <a:r>
              <a:rPr lang="zh-CN" altLang="en-US" b="1" dirty="0">
                <a:solidFill>
                  <a:srgbClr val="000000"/>
                </a:solidFill>
                <a:latin typeface="+mj-lt"/>
              </a:rPr>
              <a:t>存储器</a:t>
            </a:r>
          </a:p>
          <a:p>
            <a:r>
              <a:rPr lang="zh-CN" altLang="en-US" b="1" dirty="0" smtClean="0">
                <a:solidFill>
                  <a:srgbClr val="000000"/>
                </a:solidFill>
                <a:latin typeface="+mj-lt"/>
              </a:rPr>
              <a:t>（</a:t>
            </a:r>
            <a:r>
              <a:rPr lang="en-US" altLang="zh-CN" b="1" dirty="0" smtClean="0">
                <a:solidFill>
                  <a:srgbClr val="000000"/>
                </a:solidFill>
                <a:latin typeface="+mj-lt"/>
              </a:rPr>
              <a:t>2</a:t>
            </a:r>
            <a:r>
              <a:rPr lang="zh-CN" altLang="en-US" b="1" dirty="0" smtClean="0">
                <a:solidFill>
                  <a:srgbClr val="000000"/>
                </a:solidFill>
                <a:latin typeface="+mj-lt"/>
              </a:rPr>
              <a:t>）局部</a:t>
            </a:r>
            <a:r>
              <a:rPr lang="zh-CN" altLang="en-US" b="1" dirty="0">
                <a:solidFill>
                  <a:srgbClr val="000000"/>
                </a:solidFill>
                <a:latin typeface="+mj-lt"/>
              </a:rPr>
              <a:t>性原理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+</a:t>
            </a:r>
            <a:r>
              <a:rPr lang="zh-CN" altLang="en-US" b="1" dirty="0">
                <a:solidFill>
                  <a:srgbClr val="000000"/>
                </a:solidFill>
                <a:latin typeface="+mj-lt"/>
              </a:rPr>
              <a:t>加快经常性事件</a:t>
            </a:r>
          </a:p>
          <a:p>
            <a:r>
              <a:rPr lang="zh-CN" altLang="en-US" b="1" dirty="0" smtClean="0">
                <a:solidFill>
                  <a:srgbClr val="000000"/>
                </a:solidFill>
                <a:latin typeface="+mj-lt"/>
              </a:rPr>
              <a:t>（</a:t>
            </a:r>
            <a:r>
              <a:rPr lang="en-US" altLang="zh-CN" b="1" dirty="0" smtClean="0">
                <a:solidFill>
                  <a:srgbClr val="000000"/>
                </a:solidFill>
                <a:latin typeface="+mj-lt"/>
              </a:rPr>
              <a:t>3</a:t>
            </a:r>
            <a:r>
              <a:rPr lang="zh-CN" altLang="en-US" b="1" dirty="0" smtClean="0">
                <a:solidFill>
                  <a:srgbClr val="000000"/>
                </a:solidFill>
                <a:latin typeface="+mj-lt"/>
              </a:rPr>
              <a:t>）存储系统</a:t>
            </a:r>
            <a:r>
              <a:rPr lang="zh-CN" altLang="en-US" b="1" dirty="0">
                <a:solidFill>
                  <a:srgbClr val="000000"/>
                </a:solidFill>
                <a:latin typeface="+mj-lt"/>
              </a:rPr>
              <a:t>的层次结构</a:t>
            </a:r>
            <a:endParaRPr lang="zh-CN" altLang="en-US" b="1" dirty="0">
              <a:latin typeface="+mj-lt"/>
            </a:endParaRPr>
          </a:p>
        </p:txBody>
      </p:sp>
      <p:sp>
        <p:nvSpPr>
          <p:cNvPr id="6" name="梯形 5"/>
          <p:cNvSpPr/>
          <p:nvPr/>
        </p:nvSpPr>
        <p:spPr bwMode="auto">
          <a:xfrm>
            <a:off x="251520" y="4509120"/>
            <a:ext cx="3672408" cy="1008112"/>
          </a:xfrm>
          <a:prstGeom prst="trapezoid">
            <a:avLst>
              <a:gd name="adj" fmla="val 54402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宋体" pitchFamily="2" charset="-122"/>
              </a:rPr>
              <a:t>P    S    N</a:t>
            </a:r>
            <a:endParaRPr kumimoji="1" lang="zh-CN" altLang="en-US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3712211"/>
            <a:ext cx="1023675" cy="10002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4616" r="16957"/>
          <a:stretch/>
        </p:blipFill>
        <p:spPr>
          <a:xfrm rot="16200000">
            <a:off x="6909420" y="4714378"/>
            <a:ext cx="1080120" cy="157849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316" y="4601500"/>
            <a:ext cx="1943571" cy="14559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l="9838" t="13285" r="15744" b="9947"/>
          <a:stretch/>
        </p:blipFill>
        <p:spPr>
          <a:xfrm>
            <a:off x="5364088" y="3712211"/>
            <a:ext cx="1463598" cy="10686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912" y="3712211"/>
            <a:ext cx="1269964" cy="10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75672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29408" y="1340768"/>
            <a:ext cx="712879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图灵机框架和冯诺依曼体系结构下使计算机快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核心内容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课程金字塔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41082"/>
            <a:ext cx="3844280" cy="37446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92246" y="2041082"/>
            <a:ext cx="4968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 smtClean="0">
                <a:solidFill>
                  <a:srgbClr val="FF0000"/>
                </a:solidFill>
                <a:latin typeface="Times New Roman"/>
              </a:rPr>
              <a:t>“N”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/>
              </a:rPr>
              <a:t>N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/>
              </a:rPr>
              <a:t>etwork</a:t>
            </a:r>
            <a:r>
              <a:rPr lang="en-US" altLang="zh-CN" b="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Times New Roman"/>
              </a:rPr>
              <a:t>co</a:t>
            </a:r>
            <a:r>
              <a:rPr lang="en-US" altLang="zh-CN" b="1" dirty="0" err="1">
                <a:solidFill>
                  <a:srgbClr val="FF0000"/>
                </a:solidFill>
                <a:latin typeface="Times New Roman"/>
              </a:rPr>
              <a:t>N</a:t>
            </a:r>
            <a:r>
              <a:rPr lang="en-US" altLang="zh-CN" b="1" dirty="0" err="1">
                <a:solidFill>
                  <a:srgbClr val="000000"/>
                </a:solidFill>
                <a:latin typeface="Times New Roman"/>
              </a:rPr>
              <a:t>nection</a:t>
            </a:r>
            <a:endParaRPr lang="en-US" altLang="zh-CN" b="1" dirty="0">
              <a:solidFill>
                <a:srgbClr val="000000"/>
              </a:solidFill>
              <a:latin typeface="Times New Roman"/>
            </a:endParaRPr>
          </a:p>
          <a:p>
            <a:pPr lvl="0"/>
            <a:r>
              <a:rPr lang="zh-CN" altLang="en-US" b="1" dirty="0" smtClean="0">
                <a:solidFill>
                  <a:srgbClr val="000000"/>
                </a:solidFill>
                <a:latin typeface="Times New Roman"/>
              </a:rPr>
              <a:t>（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/>
              </a:rPr>
              <a:t>1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/>
              </a:rPr>
              <a:t>）如何</a:t>
            </a:r>
            <a:r>
              <a:rPr lang="zh-CN" altLang="en-US" b="1" dirty="0">
                <a:solidFill>
                  <a:srgbClr val="000000"/>
                </a:solidFill>
                <a:latin typeface="Times New Roman"/>
              </a:rPr>
              <a:t>连？ </a:t>
            </a:r>
            <a:r>
              <a:rPr lang="en-US" altLang="zh-CN" b="1" dirty="0">
                <a:solidFill>
                  <a:srgbClr val="000000"/>
                </a:solidFill>
                <a:latin typeface="Times New Roman"/>
              </a:rPr>
              <a:t>——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/>
              </a:rPr>
              <a:t>总线</a:t>
            </a:r>
            <a:endParaRPr lang="en-US" altLang="zh-CN" b="1" dirty="0" smtClean="0">
              <a:solidFill>
                <a:srgbClr val="000000"/>
              </a:solidFill>
              <a:latin typeface="Times New Roman"/>
            </a:endParaRPr>
          </a:p>
          <a:p>
            <a:pPr lvl="0"/>
            <a:r>
              <a:rPr lang="zh-CN" altLang="en-US" b="1" dirty="0" smtClean="0">
                <a:solidFill>
                  <a:srgbClr val="000000"/>
                </a:solidFill>
                <a:latin typeface="Times New Roman"/>
              </a:rPr>
              <a:t>（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/>
              </a:rPr>
              <a:t>2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/>
              </a:rPr>
              <a:t>）如何</a:t>
            </a:r>
            <a:r>
              <a:rPr lang="zh-CN" altLang="en-US" b="1" dirty="0">
                <a:solidFill>
                  <a:srgbClr val="000000"/>
                </a:solidFill>
                <a:latin typeface="Times New Roman"/>
              </a:rPr>
              <a:t>传？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/>
              </a:rPr>
              <a:t>——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/>
              </a:rPr>
              <a:t>同步，异步</a:t>
            </a:r>
            <a:endParaRPr lang="en-US" altLang="zh-CN" b="1" dirty="0" smtClean="0">
              <a:solidFill>
                <a:srgbClr val="000000"/>
              </a:solidFill>
              <a:latin typeface="Times New Roman"/>
            </a:endParaRPr>
          </a:p>
          <a:p>
            <a:pPr lvl="0"/>
            <a:r>
              <a:rPr lang="zh-CN" altLang="en-US" b="1" dirty="0" smtClean="0">
                <a:solidFill>
                  <a:srgbClr val="000000"/>
                </a:solidFill>
                <a:latin typeface="Times New Roman"/>
              </a:rPr>
              <a:t>（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/>
              </a:rPr>
              <a:t>3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/>
              </a:rPr>
              <a:t>）性能指标：带宽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" name="梯形 5"/>
          <p:cNvSpPr/>
          <p:nvPr/>
        </p:nvSpPr>
        <p:spPr bwMode="auto">
          <a:xfrm>
            <a:off x="251520" y="4437112"/>
            <a:ext cx="3672408" cy="1080120"/>
          </a:xfrm>
          <a:prstGeom prst="trapezoid">
            <a:avLst>
              <a:gd name="adj" fmla="val 54402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P    S    N</a:t>
            </a:r>
            <a:endParaRPr kumimoji="1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0655"/>
          <a:stretch/>
        </p:blipFill>
        <p:spPr>
          <a:xfrm>
            <a:off x="4355976" y="3861048"/>
            <a:ext cx="383663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0506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208912" cy="468052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</a:rPr>
              <a:t>计算机体系结构</a:t>
            </a:r>
            <a:r>
              <a:rPr lang="zh-CN" altLang="en-US" sz="2600" b="1" dirty="0" smtClean="0"/>
              <a:t>：也称作</a:t>
            </a:r>
            <a:r>
              <a:rPr lang="zh-CN" altLang="en-US" sz="2600" b="1" dirty="0">
                <a:solidFill>
                  <a:srgbClr val="FF0000"/>
                </a:solidFill>
              </a:rPr>
              <a:t>计算机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系统</a:t>
            </a:r>
            <a:r>
              <a:rPr lang="zh-CN" altLang="en-US" sz="2600" b="1" dirty="0">
                <a:solidFill>
                  <a:srgbClr val="FF0000"/>
                </a:solidFill>
              </a:rPr>
              <a:t>结构</a:t>
            </a:r>
            <a:r>
              <a:rPr lang="zh-CN" altLang="en-US" sz="2600" b="1" dirty="0" smtClean="0"/>
              <a:t>，主要研究计算机系统的概念性结构和功能特性。</a:t>
            </a:r>
            <a:endParaRPr lang="en-US" altLang="zh-CN" sz="2600" b="1" dirty="0" smtClean="0"/>
          </a:p>
          <a:p>
            <a:pPr algn="just" eaLnBrk="1" hangingPunct="1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</a:rPr>
              <a:t>重点</a:t>
            </a:r>
            <a:r>
              <a:rPr lang="zh-CN" altLang="en-US" sz="2600" b="1" dirty="0" smtClean="0"/>
              <a:t>：于计算机系统如何划分和分配功能。</a:t>
            </a:r>
            <a:endParaRPr lang="en-US" altLang="zh-CN" sz="2600" b="1" dirty="0" smtClean="0"/>
          </a:p>
          <a:p>
            <a:pPr marL="0" indent="0" algn="just"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课程目标</a:t>
            </a:r>
            <a:r>
              <a:rPr lang="zh-CN" altLang="en-US" sz="2800" b="1" dirty="0" smtClean="0"/>
              <a:t>：研究</a:t>
            </a:r>
            <a:r>
              <a:rPr lang="zh-CN" altLang="en-US" sz="2800" b="1" dirty="0"/>
              <a:t>软、硬件功能分配以及如何最佳、最合理地实现分配给硬件的功能，着重学习计算机系统结构的基本概念、基本原理、基本结构和分析方法。</a:t>
            </a:r>
            <a:endParaRPr lang="en-US" altLang="zh-CN" sz="2800" b="1" dirty="0"/>
          </a:p>
          <a:p>
            <a:pPr marL="0" indent="0"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课程性质</a:t>
            </a:r>
            <a:r>
              <a:rPr lang="zh-CN" altLang="en-US" sz="2800" b="1" dirty="0">
                <a:solidFill>
                  <a:srgbClr val="16165D"/>
                </a:solidFill>
              </a:rPr>
              <a:t>：</a:t>
            </a:r>
            <a:r>
              <a:rPr lang="zh-CN" altLang="en-US" sz="2800" b="1" dirty="0"/>
              <a:t>限选课</a:t>
            </a:r>
            <a:endParaRPr lang="en-US" altLang="zh-CN" sz="2800" b="1" dirty="0"/>
          </a:p>
          <a:p>
            <a:pPr marL="0" indent="0" eaLnBrk="1" hangingPunct="1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先修课程</a:t>
            </a:r>
            <a:r>
              <a:rPr lang="zh-CN" altLang="en-US" sz="2800" b="1" dirty="0" smtClean="0"/>
              <a:t>：计算</a:t>
            </a:r>
            <a:r>
              <a:rPr lang="zh-CN" altLang="en-US" sz="2800" b="1" dirty="0"/>
              <a:t>机组成原理、程序设计语言、数据结构等</a:t>
            </a:r>
            <a:r>
              <a:rPr lang="zh-CN" altLang="en-US" sz="2800" b="1" dirty="0" smtClean="0"/>
              <a:t>。</a:t>
            </a:r>
            <a:endParaRPr lang="en-US" altLang="zh-CN" sz="2600" b="1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小结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80404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/>
          </p:cNvSpPr>
          <p:nvPr>
            <p:ph idx="1"/>
          </p:nvPr>
        </p:nvSpPr>
        <p:spPr>
          <a:xfrm>
            <a:off x="685800" y="1412777"/>
            <a:ext cx="7772400" cy="4680519"/>
          </a:xfrm>
        </p:spPr>
        <p:txBody>
          <a:bodyPr/>
          <a:lstStyle/>
          <a:p>
            <a:pPr eaLnBrk="1" hangingPunct="1">
              <a:buNone/>
            </a:pPr>
            <a:r>
              <a:rPr lang="zh-CN" altLang="en-US" sz="2600" b="1" dirty="0">
                <a:solidFill>
                  <a:srgbClr val="002060"/>
                </a:solidFill>
              </a:rPr>
              <a:t>学时</a:t>
            </a:r>
            <a:r>
              <a:rPr lang="zh-CN" altLang="en-US" sz="2600" b="1" dirty="0"/>
              <a:t>：</a:t>
            </a:r>
            <a:r>
              <a:rPr lang="en-US" altLang="zh-CN" sz="2600" b="1" dirty="0">
                <a:solidFill>
                  <a:srgbClr val="FF0000"/>
                </a:solidFill>
              </a:rPr>
              <a:t>32 </a:t>
            </a:r>
            <a:r>
              <a:rPr lang="en-US" altLang="zh-CN" sz="2600" b="1" dirty="0"/>
              <a:t>          </a:t>
            </a:r>
            <a:r>
              <a:rPr lang="zh-CN" altLang="en-US" sz="2600" b="1" dirty="0">
                <a:solidFill>
                  <a:srgbClr val="002060"/>
                </a:solidFill>
              </a:rPr>
              <a:t>学分</a:t>
            </a:r>
            <a:r>
              <a:rPr lang="zh-CN" altLang="en-US" sz="2600" b="1" dirty="0"/>
              <a:t>：</a:t>
            </a:r>
            <a:r>
              <a:rPr lang="en-US" altLang="zh-CN" sz="2600" b="1" dirty="0">
                <a:solidFill>
                  <a:srgbClr val="FF0000"/>
                </a:solidFill>
              </a:rPr>
              <a:t>2             </a:t>
            </a:r>
            <a:r>
              <a:rPr lang="zh-CN" altLang="en-US" sz="2600" b="1" dirty="0">
                <a:solidFill>
                  <a:srgbClr val="FF0000"/>
                </a:solidFill>
              </a:rPr>
              <a:t>注意核对课表</a:t>
            </a:r>
            <a:endParaRPr lang="en-US" altLang="zh-CN" sz="2600" b="1" dirty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</a:rPr>
              <a:t>教材</a:t>
            </a:r>
            <a:r>
              <a:rPr lang="zh-CN" altLang="en-US" sz="2600" b="1" dirty="0" smtClean="0"/>
              <a:t>：计算机系统结构  李学干编著  </a:t>
            </a:r>
            <a:endParaRPr lang="en-US" altLang="zh-CN" sz="2600" b="1" dirty="0" smtClean="0"/>
          </a:p>
          <a:p>
            <a:pPr eaLnBrk="1" hangingPunct="1">
              <a:buFontTx/>
              <a:buNone/>
            </a:pPr>
            <a:r>
              <a:rPr lang="zh-CN" altLang="en-US" sz="2600" b="1" dirty="0" smtClean="0"/>
              <a:t>            西安电子科技大学出版社</a:t>
            </a:r>
            <a:endParaRPr lang="en-US" altLang="zh-CN" sz="2600" b="1" dirty="0" smtClean="0"/>
          </a:p>
          <a:p>
            <a:pPr eaLnBrk="1" hangingPunct="1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</a:rPr>
              <a:t>考核方法</a:t>
            </a:r>
            <a:r>
              <a:rPr lang="zh-CN" altLang="en-US" sz="2600" b="1" dirty="0" smtClean="0"/>
              <a:t>：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考试    教</a:t>
            </a:r>
            <a:r>
              <a:rPr lang="zh-CN" altLang="en-US" sz="2600" b="1" dirty="0">
                <a:solidFill>
                  <a:srgbClr val="FF0000"/>
                </a:solidFill>
              </a:rPr>
              <a:t>考分离 </a:t>
            </a:r>
            <a:endParaRPr lang="en-US" altLang="zh-CN" sz="2600" b="1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sz="2600" b="1" dirty="0" smtClean="0"/>
              <a:t>            平时成绩</a:t>
            </a:r>
            <a:r>
              <a:rPr lang="en-US" altLang="zh-CN" sz="2600" b="1" dirty="0" smtClean="0">
                <a:solidFill>
                  <a:srgbClr val="FF0000"/>
                </a:solidFill>
              </a:rPr>
              <a:t>30</a:t>
            </a:r>
            <a:r>
              <a:rPr lang="zh-CN" altLang="en-US" sz="2600" b="1" dirty="0" smtClean="0"/>
              <a:t>分：</a:t>
            </a:r>
            <a:endParaRPr lang="en-US" altLang="zh-CN" sz="2600" b="1" dirty="0" smtClean="0"/>
          </a:p>
          <a:p>
            <a:pPr eaLnBrk="1" hangingPunct="1">
              <a:buFontTx/>
              <a:buNone/>
            </a:pPr>
            <a:r>
              <a:rPr lang="en-US" altLang="zh-CN" sz="2600" b="1" dirty="0"/>
              <a:t> </a:t>
            </a:r>
            <a:r>
              <a:rPr lang="en-US" altLang="zh-CN" sz="2600" b="1" dirty="0" smtClean="0"/>
              <a:t>                   </a:t>
            </a:r>
            <a:r>
              <a:rPr lang="zh-CN" altLang="en-US" sz="2600" b="1" dirty="0" smtClean="0"/>
              <a:t>课堂表现及讨论</a:t>
            </a:r>
            <a:r>
              <a:rPr lang="en-US" altLang="zh-CN" sz="2600" b="1" dirty="0" smtClean="0"/>
              <a:t>+</a:t>
            </a:r>
            <a:r>
              <a:rPr lang="zh-CN" altLang="en-US" sz="2600" b="1" dirty="0" smtClean="0"/>
              <a:t>作业</a:t>
            </a:r>
            <a:r>
              <a:rPr lang="en-US" altLang="zh-CN" sz="2600" b="1" dirty="0" smtClean="0"/>
              <a:t>+</a:t>
            </a:r>
            <a:r>
              <a:rPr lang="zh-CN" altLang="en-US" sz="2600" b="1" dirty="0" smtClean="0"/>
              <a:t>测验   </a:t>
            </a:r>
            <a:r>
              <a:rPr lang="en-US" altLang="zh-CN" sz="2600" b="1" dirty="0" smtClean="0"/>
              <a:t/>
            </a:r>
            <a:br>
              <a:rPr lang="en-US" altLang="zh-CN" sz="2600" b="1" dirty="0" smtClean="0"/>
            </a:br>
            <a:r>
              <a:rPr lang="en-US" altLang="zh-CN" sz="2600" b="1" dirty="0" smtClean="0"/>
              <a:t>                            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缺勤</a:t>
            </a:r>
            <a:r>
              <a:rPr lang="en-US" altLang="zh-CN" sz="2600" b="1" dirty="0" smtClean="0">
                <a:solidFill>
                  <a:srgbClr val="FF0000"/>
                </a:solidFill>
              </a:rPr>
              <a:t>1/3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取资</a:t>
            </a:r>
            <a:endParaRPr lang="en-US" altLang="zh-CN" sz="2600" b="1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sz="2600" b="1" dirty="0" smtClean="0"/>
              <a:t>            期末考试成绩</a:t>
            </a:r>
            <a:r>
              <a:rPr lang="en-US" altLang="zh-CN" sz="2600" b="1" dirty="0" smtClean="0">
                <a:solidFill>
                  <a:srgbClr val="FF0000"/>
                </a:solidFill>
              </a:rPr>
              <a:t>70</a:t>
            </a:r>
            <a:r>
              <a:rPr lang="zh-CN" altLang="en-US" sz="2600" b="1" dirty="0" smtClean="0"/>
              <a:t>分：</a:t>
            </a:r>
            <a:endParaRPr lang="en-US" altLang="zh-CN" sz="2600" b="1" dirty="0" smtClean="0"/>
          </a:p>
          <a:p>
            <a:pPr eaLnBrk="1" hangingPunct="1">
              <a:buFontTx/>
              <a:buNone/>
            </a:pPr>
            <a:r>
              <a:rPr lang="en-US" altLang="zh-CN" sz="2600" b="1" dirty="0">
                <a:solidFill>
                  <a:srgbClr val="FF0000"/>
                </a:solidFill>
              </a:rPr>
              <a:t> </a:t>
            </a:r>
            <a:r>
              <a:rPr lang="en-US" altLang="zh-CN" sz="2600" b="1" dirty="0" smtClean="0">
                <a:solidFill>
                  <a:srgbClr val="FF0000"/>
                </a:solidFill>
              </a:rPr>
              <a:t>                              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关键决定因素</a:t>
            </a:r>
            <a:endParaRPr lang="en-US" altLang="zh-CN" sz="2600" b="1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2600" b="1" dirty="0" smtClean="0"/>
              <a:t>                           </a:t>
            </a:r>
            <a:r>
              <a:rPr lang="zh-CN" altLang="en-US" sz="2600" b="1" dirty="0" smtClean="0"/>
              <a:t>期末闭卷考试成绩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小结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内容占位符 2"/>
          <p:cNvSpPr>
            <a:spLocks noGrp="1"/>
          </p:cNvSpPr>
          <p:nvPr>
            <p:ph idx="1"/>
          </p:nvPr>
        </p:nvSpPr>
        <p:spPr>
          <a:xfrm>
            <a:off x="611560" y="1628800"/>
            <a:ext cx="7772400" cy="388843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</a:rPr>
              <a:t>内容安排</a:t>
            </a:r>
            <a:r>
              <a:rPr lang="zh-CN" altLang="en-US" sz="2600" b="1" dirty="0" smtClean="0"/>
              <a:t>：</a:t>
            </a:r>
            <a:endParaRPr lang="en-US" altLang="zh-CN" sz="2600" b="1" dirty="0" smtClean="0"/>
          </a:p>
          <a:p>
            <a:pPr eaLnBrk="1" hangingPunct="1">
              <a:buFontTx/>
              <a:buNone/>
            </a:pPr>
            <a:endParaRPr lang="en-US" altLang="zh-CN" sz="2600" b="1" dirty="0" smtClean="0"/>
          </a:p>
          <a:p>
            <a:pPr eaLnBrk="1" hangingPunct="1">
              <a:buFontTx/>
              <a:buNone/>
            </a:pPr>
            <a:endParaRPr lang="en-US" altLang="zh-CN" sz="2600" b="1" dirty="0" smtClean="0"/>
          </a:p>
          <a:p>
            <a:pPr eaLnBrk="1" hangingPunct="1">
              <a:buFontTx/>
              <a:buNone/>
            </a:pPr>
            <a:endParaRPr lang="en-US" altLang="zh-CN" sz="2600" b="1" dirty="0" smtClean="0"/>
          </a:p>
          <a:p>
            <a:pPr eaLnBrk="1" hangingPunct="1">
              <a:buFontTx/>
              <a:buNone/>
            </a:pPr>
            <a:endParaRPr lang="en-US" altLang="zh-CN" sz="2600" b="1" dirty="0" smtClean="0"/>
          </a:p>
          <a:p>
            <a:pPr eaLnBrk="1" hangingPunct="1">
              <a:buFontTx/>
              <a:buNone/>
            </a:pPr>
            <a:endParaRPr lang="en-US" altLang="zh-CN" sz="2600" b="1" dirty="0" smtClean="0"/>
          </a:p>
          <a:p>
            <a:pPr eaLnBrk="1" hangingPunct="1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</a:rPr>
              <a:t>选课名单确认</a:t>
            </a:r>
            <a:endParaRPr lang="en-US" altLang="zh-CN" sz="2600" b="1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sz="2600" b="1" dirty="0" smtClean="0">
                <a:solidFill>
                  <a:srgbClr val="FF0000"/>
                </a:solidFill>
              </a:rPr>
              <a:t>要求</a:t>
            </a:r>
            <a:r>
              <a:rPr lang="zh-CN" altLang="en-US" sz="2600" b="1" dirty="0" smtClean="0">
                <a:solidFill>
                  <a:srgbClr val="002060"/>
                </a:solidFill>
              </a:rPr>
              <a:t>：</a:t>
            </a:r>
            <a:r>
              <a:rPr lang="zh-CN" altLang="en-US" sz="2600" b="1" dirty="0" smtClean="0"/>
              <a:t>专属作业本</a:t>
            </a:r>
            <a:endParaRPr lang="zh-CN" altLang="en-US" sz="26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830682"/>
              </p:ext>
            </p:extLst>
          </p:nvPr>
        </p:nvGraphicFramePr>
        <p:xfrm>
          <a:off x="2555776" y="1844824"/>
          <a:ext cx="5929312" cy="2384425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379471200"/>
                    </a:ext>
                  </a:extLst>
                </a:gridCol>
                <a:gridCol w="4786312">
                  <a:extLst>
                    <a:ext uri="{9D8B030D-6E8A-4147-A177-3AD203B41FA5}">
                      <a16:colId xmlns:a16="http://schemas.microsoft.com/office/drawing/2014/main" val="444280352"/>
                    </a:ext>
                  </a:extLst>
                </a:gridCol>
              </a:tblGrid>
              <a:tr h="252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容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100435"/>
                  </a:ext>
                </a:extLst>
              </a:tr>
              <a:tr h="415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计算机系统结构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概论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403037"/>
                  </a:ext>
                </a:extLst>
              </a:tr>
              <a:tr h="415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数据表示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、寻址方式与</a:t>
                      </a: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指令系统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329407"/>
                  </a:ext>
                </a:extLst>
              </a:tr>
              <a:tr h="415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存储、中断、总线与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系统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930179"/>
                  </a:ext>
                </a:extLst>
              </a:tr>
              <a:tr h="415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四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存储系统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506639"/>
                  </a:ext>
                </a:extLst>
              </a:tr>
              <a:tr h="415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五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流水和指令级高度并行的超级机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017241"/>
                  </a:ext>
                </a:extLst>
              </a:tr>
            </a:tbl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小结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内容占位符 2"/>
          <p:cNvSpPr>
            <a:spLocks noGrp="1"/>
          </p:cNvSpPr>
          <p:nvPr>
            <p:ph idx="1"/>
          </p:nvPr>
        </p:nvSpPr>
        <p:spPr>
          <a:xfrm>
            <a:off x="685800" y="836712"/>
            <a:ext cx="7772400" cy="4953000"/>
          </a:xfrm>
        </p:spPr>
        <p:txBody>
          <a:bodyPr/>
          <a:lstStyle/>
          <a:p>
            <a:pPr algn="ctr" eaLnBrk="1" hangingPunct="1">
              <a:spcBef>
                <a:spcPts val="0"/>
              </a:spcBef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计算机体系结构经典定义</a:t>
            </a:r>
            <a:endParaRPr lang="en-US" altLang="zh-CN" b="1" dirty="0" smtClean="0">
              <a:solidFill>
                <a:schemeClr val="accent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9" y="1628800"/>
            <a:ext cx="3240455" cy="40984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35896" y="1568981"/>
            <a:ext cx="53285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accent2"/>
                </a:solidFill>
                <a:latin typeface="+mn-lt"/>
              </a:rPr>
              <a:t>“……</a:t>
            </a:r>
            <a:r>
              <a:rPr lang="en-US" altLang="zh-CN" u="sng" dirty="0">
                <a:solidFill>
                  <a:schemeClr val="accent2"/>
                </a:solidFill>
                <a:latin typeface="+mn-lt"/>
              </a:rPr>
              <a:t>computer architecture </a:t>
            </a:r>
            <a:r>
              <a:rPr lang="en-US" altLang="zh-CN" dirty="0">
                <a:solidFill>
                  <a:schemeClr val="accent2"/>
                </a:solidFill>
                <a:latin typeface="+mn-lt"/>
              </a:rPr>
              <a:t>is </a:t>
            </a:r>
            <a:r>
              <a:rPr lang="en-US" altLang="zh-CN" dirty="0" smtClean="0">
                <a:solidFill>
                  <a:schemeClr val="accent2"/>
                </a:solidFill>
                <a:latin typeface="+mn-lt"/>
              </a:rPr>
              <a:t>a </a:t>
            </a:r>
            <a:r>
              <a:rPr lang="en-US" altLang="zh-CN" u="sng" dirty="0" smtClean="0">
                <a:solidFill>
                  <a:schemeClr val="accent2"/>
                </a:solidFill>
                <a:latin typeface="+mn-lt"/>
              </a:rPr>
              <a:t>computer </a:t>
            </a:r>
            <a:r>
              <a:rPr lang="en-US" altLang="zh-CN" u="sng" dirty="0">
                <a:solidFill>
                  <a:schemeClr val="accent2"/>
                </a:solidFill>
                <a:latin typeface="+mn-lt"/>
              </a:rPr>
              <a:t>programmer</a:t>
            </a:r>
            <a:r>
              <a:rPr lang="en-US" altLang="zh-CN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  <a:latin typeface="+mn-lt"/>
              </a:rPr>
              <a:t>see </a:t>
            </a:r>
            <a:r>
              <a:rPr lang="en-US" altLang="zh-CN" u="sng" dirty="0" smtClean="0">
                <a:solidFill>
                  <a:schemeClr val="accent2"/>
                </a:solidFill>
                <a:latin typeface="+mn-lt"/>
              </a:rPr>
              <a:t>attribute</a:t>
            </a:r>
            <a:r>
              <a:rPr lang="en-US" altLang="zh-CN" dirty="0">
                <a:solidFill>
                  <a:schemeClr val="accent2"/>
                </a:solidFill>
                <a:latin typeface="+mn-lt"/>
              </a:rPr>
              <a:t>, namely </a:t>
            </a:r>
            <a:r>
              <a:rPr lang="en-US" altLang="zh-CN" u="sng" dirty="0">
                <a:solidFill>
                  <a:schemeClr val="accent2"/>
                </a:solidFill>
                <a:latin typeface="+mn-lt"/>
              </a:rPr>
              <a:t>the</a:t>
            </a:r>
            <a:br>
              <a:rPr lang="en-US" altLang="zh-CN" u="sng" dirty="0">
                <a:solidFill>
                  <a:schemeClr val="accent2"/>
                </a:solidFill>
                <a:latin typeface="+mn-lt"/>
              </a:rPr>
            </a:br>
            <a:r>
              <a:rPr lang="en-US" altLang="zh-CN" u="sng" dirty="0">
                <a:solidFill>
                  <a:schemeClr val="accent2"/>
                </a:solidFill>
                <a:latin typeface="+mn-lt"/>
              </a:rPr>
              <a:t>conceptual structure</a:t>
            </a:r>
            <a:r>
              <a:rPr lang="en-US" altLang="zh-CN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  <a:latin typeface="+mn-lt"/>
              </a:rPr>
              <a:t>and </a:t>
            </a:r>
            <a:r>
              <a:rPr lang="en-US" altLang="zh-CN" u="sng" dirty="0" smtClean="0">
                <a:solidFill>
                  <a:schemeClr val="accent2"/>
                </a:solidFill>
                <a:latin typeface="+mn-lt"/>
              </a:rPr>
              <a:t>functional</a:t>
            </a:r>
            <a:r>
              <a:rPr lang="en-US" altLang="zh-CN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zh-CN" u="sng" dirty="0">
                <a:solidFill>
                  <a:schemeClr val="accent2"/>
                </a:solidFill>
                <a:latin typeface="+mn-lt"/>
              </a:rPr>
              <a:t>characteristics</a:t>
            </a:r>
            <a:r>
              <a:rPr lang="en-US" altLang="zh-CN" dirty="0" smtClean="0">
                <a:solidFill>
                  <a:schemeClr val="accent2"/>
                </a:solidFill>
                <a:latin typeface="+mn-lt"/>
              </a:rPr>
              <a:t>.”</a:t>
            </a:r>
          </a:p>
          <a:p>
            <a:pPr algn="r"/>
            <a:r>
              <a:rPr lang="en-US" altLang="zh-CN" dirty="0" smtClean="0">
                <a:solidFill>
                  <a:srgbClr val="000000"/>
                </a:solidFill>
                <a:latin typeface="+mn-lt"/>
              </a:rPr>
              <a:t>---- Amdahl,1964</a:t>
            </a:r>
          </a:p>
          <a:p>
            <a:endParaRPr lang="en-US" altLang="zh-CN" dirty="0" smtClean="0">
              <a:solidFill>
                <a:srgbClr val="000000"/>
              </a:solidFill>
              <a:latin typeface="+mn-lt"/>
            </a:endParaRPr>
          </a:p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+mn-lt"/>
              </a:rPr>
              <a:t>Dr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. Amdahl was cited in 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</a:rPr>
              <a:t>1987 by 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the Eckert-</a:t>
            </a:r>
            <a:r>
              <a:rPr lang="en-US" altLang="zh-CN" dirty="0" err="1">
                <a:solidFill>
                  <a:srgbClr val="000000"/>
                </a:solidFill>
                <a:latin typeface="+mn-lt"/>
              </a:rPr>
              <a:t>Mauchly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</a:rPr>
              <a:t>Award Committee 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for his</a:t>
            </a:r>
            <a:br>
              <a:rPr lang="en-US" altLang="zh-CN" dirty="0">
                <a:solidFill>
                  <a:srgbClr val="000000"/>
                </a:solidFill>
                <a:latin typeface="+mn-lt"/>
              </a:rPr>
            </a:br>
            <a:r>
              <a:rPr lang="en-US" altLang="zh-CN" dirty="0">
                <a:solidFill>
                  <a:srgbClr val="000000"/>
                </a:solidFill>
                <a:latin typeface="+mn-lt"/>
              </a:rPr>
              <a:t>“outstanding innovations 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</a:rPr>
              <a:t>in computer 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architecture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</a:rPr>
              <a:t>, including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pipelining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instruction 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lookahead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cache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memory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.”</a:t>
            </a:r>
            <a:r>
              <a:rPr lang="en-US" altLang="zh-CN" dirty="0">
                <a:latin typeface="+mn-lt"/>
              </a:rPr>
              <a:t> </a:t>
            </a:r>
            <a:endParaRPr lang="zh-CN" altLang="en-US" dirty="0">
              <a:latin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909718"/>
            <a:ext cx="8764961" cy="41549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100" b="1" dirty="0"/>
              <a:t>计算机体系结构是计算机程序员所看到的属性，即概念结构和功能</a:t>
            </a:r>
            <a:r>
              <a:rPr lang="zh-CN" altLang="en-US" sz="2100" b="1" dirty="0" smtClean="0"/>
              <a:t>特性</a:t>
            </a:r>
            <a:endParaRPr lang="zh-CN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798692256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908720"/>
            <a:ext cx="7772400" cy="51872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Architecture n</a:t>
            </a:r>
            <a:r>
              <a:rPr lang="en-US" altLang="zh-CN" dirty="0"/>
              <a:t>.</a:t>
            </a:r>
          </a:p>
          <a:p>
            <a:r>
              <a:rPr lang="zh-CN" altLang="en-US" sz="2800" b="1" dirty="0"/>
              <a:t>建筑设计，建筑风格；建筑学；结构</a:t>
            </a:r>
            <a:r>
              <a:rPr lang="zh-CN" altLang="en-US" sz="2800" b="1" dirty="0" smtClean="0"/>
              <a:t>；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计算机</a:t>
            </a:r>
            <a:r>
              <a:rPr lang="zh-CN" altLang="en-US" sz="2800" b="1" dirty="0"/>
              <a:t>的体系结构，架构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80758" y="2844810"/>
            <a:ext cx="8267706" cy="3072532"/>
            <a:chOff x="480758" y="2844810"/>
            <a:chExt cx="8267706" cy="30725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r="13848" b="12956"/>
            <a:stretch/>
          </p:blipFill>
          <p:spPr>
            <a:xfrm>
              <a:off x="480758" y="2863717"/>
              <a:ext cx="3120413" cy="25456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3928" y="2844810"/>
              <a:ext cx="1947302" cy="256450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/>
            <a:srcRect l="39148" t="19376"/>
            <a:stretch/>
          </p:blipFill>
          <p:spPr>
            <a:xfrm>
              <a:off x="6270805" y="2844810"/>
              <a:ext cx="2356775" cy="256450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80758" y="5517232"/>
              <a:ext cx="82677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/>
                <a:t>           中国</a:t>
              </a:r>
              <a:r>
                <a:rPr lang="zh-CN" altLang="en-US" sz="2000" b="1" dirty="0"/>
                <a:t>砖木</a:t>
              </a:r>
              <a:r>
                <a:rPr lang="zh-CN" altLang="en-US" sz="2000" b="1" dirty="0" smtClean="0"/>
                <a:t>建筑                      </a:t>
              </a:r>
              <a:r>
                <a:rPr lang="zh-CN" altLang="en-US" sz="2000" b="1" dirty="0"/>
                <a:t>欧洲石材建筑 </a:t>
              </a:r>
              <a:r>
                <a:rPr lang="zh-CN" altLang="en-US" sz="2000" b="1" dirty="0" smtClean="0"/>
                <a:t>        现代</a:t>
              </a:r>
              <a:r>
                <a:rPr lang="zh-CN" altLang="en-US" sz="2000" b="1" dirty="0"/>
                <a:t>钢结构玻璃建筑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086226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理论基础</a:t>
            </a:r>
            <a:r>
              <a:rPr lang="en-US" altLang="zh-CN" sz="3200" b="1" dirty="0">
                <a:solidFill>
                  <a:srgbClr val="C00000"/>
                </a:solidFill>
              </a:rPr>
              <a:t>——</a:t>
            </a:r>
            <a:r>
              <a:rPr lang="zh-CN" altLang="en-US" sz="3200" b="1" dirty="0">
                <a:solidFill>
                  <a:srgbClr val="C00000"/>
                </a:solidFill>
              </a:rPr>
              <a:t>图灵机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80920" cy="4755232"/>
          </a:xfrm>
        </p:spPr>
        <p:txBody>
          <a:bodyPr/>
          <a:lstStyle/>
          <a:p>
            <a:pPr marL="0" indent="0" algn="just">
              <a:buNone/>
            </a:pPr>
            <a:r>
              <a:rPr lang="ja-JP" altLang="en-US" sz="2400" b="1" dirty="0">
                <a:solidFill>
                  <a:srgbClr val="FF0000"/>
                </a:solidFill>
              </a:rPr>
              <a:t>图灵机</a:t>
            </a:r>
            <a:r>
              <a:rPr lang="ja-JP" altLang="en-US" sz="2400" b="1" dirty="0"/>
              <a:t>，又称图灵计算机指一个</a:t>
            </a:r>
            <a:r>
              <a:rPr lang="ja-JP" altLang="en-US" sz="2400" b="1" u="sng" dirty="0"/>
              <a:t>抽象的机器</a:t>
            </a:r>
            <a:r>
              <a:rPr lang="ja-JP" altLang="en-US" sz="2400" b="1" dirty="0"/>
              <a:t>，</a:t>
            </a:r>
            <a:r>
              <a:rPr lang="ja-JP" altLang="en-US" sz="2400" b="1" dirty="0" smtClean="0"/>
              <a:t>是英国</a:t>
            </a:r>
            <a:r>
              <a:rPr lang="ja-JP" altLang="en-US" sz="2400" b="1" dirty="0"/>
              <a:t>数学家艾伦・麦席森・</a:t>
            </a:r>
            <a:r>
              <a:rPr lang="ja-JP" altLang="en-US" sz="2400" b="1" dirty="0" smtClean="0"/>
              <a:t>图灵于</a:t>
            </a:r>
            <a:r>
              <a:rPr lang="en-US" altLang="ja-JP" sz="2400" b="1" dirty="0"/>
              <a:t>1936</a:t>
            </a:r>
            <a:r>
              <a:rPr lang="ja-JP" altLang="en-US" sz="2400" b="1" dirty="0"/>
              <a:t>年提出的一种抽象的计算模型，即将人们使用纸笔进行数学运算的过程进行抽象，由一个虚拟的机器替代人类进行数学运算。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68960"/>
            <a:ext cx="2615116" cy="27363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63888" y="2924944"/>
            <a:ext cx="52565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b="1" dirty="0" smtClean="0"/>
              <a:t>一</a:t>
            </a:r>
            <a:r>
              <a:rPr lang="zh-CN" altLang="en-US" sz="2200" b="1" dirty="0"/>
              <a:t>条无限长的</a:t>
            </a:r>
            <a:r>
              <a:rPr lang="zh-CN" altLang="en-US" sz="2200" b="1" u="sng" dirty="0" smtClean="0"/>
              <a:t>纸带</a:t>
            </a:r>
            <a:endParaRPr lang="en-US" altLang="zh-CN" sz="2200" b="1" u="sng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b="1" dirty="0" smtClean="0"/>
              <a:t>一</a:t>
            </a:r>
            <a:r>
              <a:rPr lang="zh-CN" altLang="en-US" sz="2200" b="1" dirty="0"/>
              <a:t>个</a:t>
            </a:r>
            <a:r>
              <a:rPr lang="zh-CN" altLang="en-US" sz="2200" b="1" u="sng" dirty="0"/>
              <a:t>机器头</a:t>
            </a:r>
            <a:r>
              <a:rPr lang="zh-CN" altLang="en-US" sz="2200" b="1" dirty="0"/>
              <a:t>在纸带上移来移</a:t>
            </a:r>
            <a:r>
              <a:rPr lang="zh-CN" altLang="en-US" sz="2200" b="1" dirty="0" smtClean="0"/>
              <a:t>去</a:t>
            </a:r>
            <a:endParaRPr lang="en-US" altLang="zh-CN" sz="22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b="1" dirty="0" smtClean="0"/>
              <a:t>机器</a:t>
            </a:r>
            <a:r>
              <a:rPr lang="zh-CN" altLang="en-US" sz="2200" b="1" dirty="0"/>
              <a:t>头有一组</a:t>
            </a:r>
            <a:r>
              <a:rPr lang="zh-CN" altLang="en-US" sz="2200" b="1" u="sng" dirty="0"/>
              <a:t>内部状态</a:t>
            </a:r>
            <a:r>
              <a:rPr lang="zh-CN" altLang="en-US" sz="2200" b="1" dirty="0"/>
              <a:t>，还有一些固定的</a:t>
            </a:r>
            <a:r>
              <a:rPr lang="zh-CN" altLang="en-US" sz="2200" b="1" u="sng" dirty="0"/>
              <a:t>程序</a:t>
            </a:r>
            <a:r>
              <a:rPr lang="zh-CN" altLang="en-US" sz="2200" b="1" dirty="0" smtClean="0"/>
              <a:t>。</a:t>
            </a:r>
            <a:endParaRPr lang="en-US" altLang="zh-CN" sz="2200" b="1" dirty="0" smtClean="0"/>
          </a:p>
          <a:p>
            <a:r>
              <a:rPr lang="zh-CN" altLang="en-US" sz="2200" b="1" dirty="0" smtClean="0"/>
              <a:t>        在</a:t>
            </a:r>
            <a:r>
              <a:rPr lang="zh-CN" altLang="en-US" sz="2200" b="1" dirty="0"/>
              <a:t>每个时刻，机器头都要从当前纸带上读入一个方格信息，然后结合自己的内部状态查找程序表，根据程序输出信息到纸带方格上，并转换自己的内部状态，然后进行移动。</a:t>
            </a:r>
          </a:p>
        </p:txBody>
      </p:sp>
    </p:spTree>
    <p:extLst>
      <p:ext uri="{BB962C8B-B14F-4D97-AF65-F5344CB8AC3E}">
        <p14:creationId xmlns:p14="http://schemas.microsoft.com/office/powerpoint/2010/main" val="3422753264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理论基础</a:t>
            </a:r>
            <a:r>
              <a:rPr lang="en-US" altLang="zh-CN" sz="3200" b="1" dirty="0">
                <a:solidFill>
                  <a:srgbClr val="C00000"/>
                </a:solidFill>
              </a:rPr>
              <a:t>——</a:t>
            </a:r>
            <a:r>
              <a:rPr lang="zh-CN" altLang="en-US" sz="3200" b="1" dirty="0">
                <a:solidFill>
                  <a:srgbClr val="C00000"/>
                </a:solidFill>
              </a:rPr>
              <a:t>图灵机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4556693" cy="2952328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2400" b="1" dirty="0"/>
              <a:t>从图灵机看计算的三个</a:t>
            </a:r>
            <a:r>
              <a:rPr lang="zh-CN" altLang="en-US" sz="2400" b="1" dirty="0" smtClean="0"/>
              <a:t>部分：</a:t>
            </a:r>
            <a:endParaRPr lang="zh-CN" altLang="en-US" sz="2400" b="1" dirty="0"/>
          </a:p>
          <a:p>
            <a:pPr marL="0" indent="0" algn="just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• </a:t>
            </a:r>
            <a:r>
              <a:rPr lang="zh-CN" altLang="en-US" sz="2400" b="1" dirty="0">
                <a:solidFill>
                  <a:srgbClr val="FF0000"/>
                </a:solidFill>
              </a:rPr>
              <a:t>处理（读写头）</a:t>
            </a:r>
            <a:r>
              <a:rPr lang="zh-CN" altLang="en-US" sz="2400" b="1" dirty="0"/>
              <a:t>：按照有限规则对</a:t>
            </a:r>
            <a:r>
              <a:rPr lang="en-US" altLang="zh-CN" sz="2400" b="1" dirty="0"/>
              <a:t>0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1</a:t>
            </a:r>
            <a:r>
              <a:rPr lang="zh-CN" altLang="en-US" sz="2400" b="1" dirty="0"/>
              <a:t>的集合进行序列变换</a:t>
            </a:r>
          </a:p>
          <a:p>
            <a:pPr marL="0" indent="0" algn="just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• </a:t>
            </a:r>
            <a:r>
              <a:rPr lang="zh-CN" altLang="en-US" sz="2400" b="1" dirty="0">
                <a:solidFill>
                  <a:srgbClr val="FF0000"/>
                </a:solidFill>
              </a:rPr>
              <a:t>存储（无限长的带子）</a:t>
            </a:r>
            <a:r>
              <a:rPr lang="zh-CN" altLang="en-US" sz="2400" b="1" dirty="0"/>
              <a:t>：对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， 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的集合进行保持（时间传递）</a:t>
            </a:r>
          </a:p>
          <a:p>
            <a:pPr marL="0" indent="0" algn="just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• </a:t>
            </a:r>
            <a:r>
              <a:rPr lang="zh-CN" altLang="en-US" sz="2400" b="1" dirty="0">
                <a:solidFill>
                  <a:srgbClr val="FF0000"/>
                </a:solidFill>
              </a:rPr>
              <a:t>传输（带子的移动）</a:t>
            </a:r>
            <a:r>
              <a:rPr lang="zh-CN" altLang="en-US" sz="2400" b="1" dirty="0"/>
              <a:t>：对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， 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的集合进行移动（空间传递</a:t>
            </a:r>
            <a:r>
              <a:rPr lang="zh-CN" altLang="en-US" sz="2400" b="1" dirty="0" smtClean="0"/>
              <a:t>）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82" y="1844824"/>
            <a:ext cx="4114800" cy="23241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0762" y="4869160"/>
            <a:ext cx="8091864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只要对数据进行处理、存储、传输三种简单操作，就能解决一切可计算的数学问题！</a:t>
            </a:r>
          </a:p>
        </p:txBody>
      </p:sp>
      <p:sp>
        <p:nvSpPr>
          <p:cNvPr id="4" name="椭圆形标注 3"/>
          <p:cNvSpPr/>
          <p:nvPr/>
        </p:nvSpPr>
        <p:spPr bwMode="auto">
          <a:xfrm>
            <a:off x="6732240" y="3501008"/>
            <a:ext cx="1440160" cy="1080120"/>
          </a:xfrm>
          <a:prstGeom prst="wedgeEllipseCallout">
            <a:avLst>
              <a:gd name="adj1" fmla="val -36801"/>
              <a:gd name="adj2" fmla="val 7213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不考虑时间</a:t>
            </a:r>
          </a:p>
        </p:txBody>
      </p:sp>
    </p:spTree>
    <p:extLst>
      <p:ext uri="{BB962C8B-B14F-4D97-AF65-F5344CB8AC3E}">
        <p14:creationId xmlns:p14="http://schemas.microsoft.com/office/powerpoint/2010/main" val="4081369682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结构基础</a:t>
            </a:r>
            <a:r>
              <a:rPr lang="en-US" altLang="zh-CN" sz="3200" b="1" dirty="0">
                <a:solidFill>
                  <a:srgbClr val="C00000"/>
                </a:solidFill>
              </a:rPr>
              <a:t>——</a:t>
            </a:r>
            <a:r>
              <a:rPr lang="zh-CN" altLang="en-US" sz="3200" b="1" dirty="0">
                <a:solidFill>
                  <a:srgbClr val="C00000"/>
                </a:solidFill>
              </a:rPr>
              <a:t>冯</a:t>
            </a:r>
            <a:r>
              <a:rPr lang="en-US" altLang="zh-CN" sz="3200" b="1" dirty="0">
                <a:solidFill>
                  <a:srgbClr val="C00000"/>
                </a:solidFill>
              </a:rPr>
              <a:t>.</a:t>
            </a:r>
            <a:r>
              <a:rPr lang="zh-CN" altLang="en-US" sz="3200" b="1" dirty="0">
                <a:solidFill>
                  <a:srgbClr val="C00000"/>
                </a:solidFill>
              </a:rPr>
              <a:t>诺依曼结构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4149080"/>
            <a:ext cx="8784976" cy="1944216"/>
          </a:xfrm>
        </p:spPr>
        <p:txBody>
          <a:bodyPr/>
          <a:lstStyle/>
          <a:p>
            <a:pPr algn="just"/>
            <a:r>
              <a:rPr lang="zh-CN" altLang="en-US" sz="2000" b="1" dirty="0">
                <a:solidFill>
                  <a:srgbClr val="FF0000"/>
                </a:solidFill>
              </a:rPr>
              <a:t>运算器</a:t>
            </a:r>
            <a:r>
              <a:rPr lang="zh-CN" altLang="en-US" sz="2000" b="1" dirty="0"/>
              <a:t>用来完成算数和逻辑运算，并将运算的中间结果暂存在运算器内；</a:t>
            </a:r>
          </a:p>
          <a:p>
            <a:pPr algn="just"/>
            <a:r>
              <a:rPr lang="zh-CN" altLang="en-US" sz="2000" b="1" dirty="0">
                <a:solidFill>
                  <a:srgbClr val="FF0000"/>
                </a:solidFill>
              </a:rPr>
              <a:t>控制器</a:t>
            </a:r>
            <a:r>
              <a:rPr lang="zh-CN" altLang="en-US" sz="2000" b="1" dirty="0"/>
              <a:t>用来控制指挥程序和数据的输入，运行以及处理运算结果；</a:t>
            </a:r>
          </a:p>
          <a:p>
            <a:pPr algn="just"/>
            <a:r>
              <a:rPr lang="zh-CN" altLang="en-US" sz="2000" b="1" dirty="0">
                <a:solidFill>
                  <a:srgbClr val="FF0000"/>
                </a:solidFill>
              </a:rPr>
              <a:t>存储器</a:t>
            </a:r>
            <a:r>
              <a:rPr lang="zh-CN" altLang="en-US" sz="2000" b="1" dirty="0"/>
              <a:t>用来存放数据和程序；</a:t>
            </a:r>
          </a:p>
          <a:p>
            <a:pPr algn="just"/>
            <a:r>
              <a:rPr lang="zh-CN" altLang="en-US" sz="2000" b="1" dirty="0">
                <a:solidFill>
                  <a:srgbClr val="FF0000"/>
                </a:solidFill>
              </a:rPr>
              <a:t>输入设备</a:t>
            </a:r>
            <a:r>
              <a:rPr lang="zh-CN" altLang="en-US" sz="2000" b="1" dirty="0"/>
              <a:t>用来将人们熟悉的信息形式转换为机器能识别的信息形式；</a:t>
            </a:r>
          </a:p>
          <a:p>
            <a:pPr algn="just"/>
            <a:r>
              <a:rPr lang="zh-CN" altLang="en-US" sz="2000" b="1" dirty="0">
                <a:solidFill>
                  <a:srgbClr val="FF0000"/>
                </a:solidFill>
              </a:rPr>
              <a:t>输出设备</a:t>
            </a:r>
            <a:r>
              <a:rPr lang="zh-CN" altLang="en-US" sz="2000" b="1" dirty="0"/>
              <a:t>将机器运算结果转换为人们熟悉的形式；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17488"/>
          <a:stretch/>
        </p:blipFill>
        <p:spPr>
          <a:xfrm>
            <a:off x="1524000" y="1412776"/>
            <a:ext cx="609600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51042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物质基础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3200" b="1" dirty="0">
                <a:solidFill>
                  <a:srgbClr val="C00000"/>
                </a:solidFill>
              </a:rPr>
              <a:t>摩尔定律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08912" cy="2952328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>
                <a:solidFill>
                  <a:srgbClr val="FF0000"/>
                </a:solidFill>
              </a:rPr>
              <a:t>原理上： </a:t>
            </a:r>
            <a:r>
              <a:rPr lang="zh-CN" altLang="en-US" sz="2400" b="1" dirty="0"/>
              <a:t>图灵机已证明，不考虑速度，三条指令（左移、右移</a:t>
            </a:r>
            <a:r>
              <a:rPr lang="zh-CN" altLang="en-US" sz="2400" b="1" dirty="0" smtClean="0"/>
              <a:t>、取</a:t>
            </a:r>
            <a:r>
              <a:rPr lang="zh-CN" altLang="en-US" sz="2400" b="1" dirty="0"/>
              <a:t>反）就可以完成一切计算任务</a:t>
            </a:r>
          </a:p>
          <a:p>
            <a:pPr marL="0" indent="0" algn="just">
              <a:buNone/>
            </a:pPr>
            <a:r>
              <a:rPr lang="en-US" altLang="zh-CN" sz="2400" b="1" dirty="0"/>
              <a:t>• </a:t>
            </a:r>
            <a:r>
              <a:rPr lang="zh-CN" altLang="en-US" sz="2400" b="1" dirty="0">
                <a:solidFill>
                  <a:srgbClr val="FF0000"/>
                </a:solidFill>
              </a:rPr>
              <a:t>实际上： </a:t>
            </a:r>
            <a:r>
              <a:rPr lang="zh-CN" altLang="en-US" sz="2400" b="1" dirty="0"/>
              <a:t>计算必须考虑速度，很多应用有实时性要求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2554609" cy="32403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39765" y="2774852"/>
            <a:ext cx="5112568" cy="7078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摩尔定律</a:t>
            </a:r>
            <a:endParaRPr lang="en-US" altLang="zh-CN" sz="2000" dirty="0" smtClean="0"/>
          </a:p>
          <a:p>
            <a:pPr algn="ctr"/>
            <a:r>
              <a:rPr lang="zh-CN" altLang="en-US" sz="2000" dirty="0" smtClean="0"/>
              <a:t>芯片</a:t>
            </a:r>
            <a:r>
              <a:rPr lang="zh-CN" altLang="en-US" sz="2000" dirty="0"/>
              <a:t>上晶体管的数量每</a:t>
            </a:r>
            <a:r>
              <a:rPr lang="en-US" altLang="zh-CN" sz="2000" dirty="0"/>
              <a:t>18-24</a:t>
            </a:r>
            <a:r>
              <a:rPr lang="zh-CN" altLang="en-US" sz="2000" dirty="0"/>
              <a:t>个月</a:t>
            </a:r>
            <a:r>
              <a:rPr lang="zh-CN" altLang="en-US" sz="2000" dirty="0" smtClean="0"/>
              <a:t>翻一番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501008"/>
            <a:ext cx="3247454" cy="25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8655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29408" y="1340768"/>
            <a:ext cx="712879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在</a:t>
            </a:r>
            <a:r>
              <a:rPr lang="zh-CN" altLang="en-US" dirty="0"/>
              <a:t>图灵机框架和冯诺依曼体系结构下使计算机快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核心内容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课程金字塔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41082"/>
            <a:ext cx="3844280" cy="37446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23792" y="285293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• A: </a:t>
            </a:r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A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cceleration, </a:t>
            </a:r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A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mdahl</a:t>
            </a:r>
            <a:br>
              <a:rPr lang="en-US" altLang="zh-CN" sz="2800" dirty="0">
                <a:solidFill>
                  <a:srgbClr val="000000"/>
                </a:solidFill>
                <a:latin typeface="+mj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• I: </a:t>
            </a:r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nstruction, </a:t>
            </a:r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nterface</a:t>
            </a:r>
            <a:br>
              <a:rPr lang="en-US" altLang="zh-CN" sz="2800" dirty="0">
                <a:solidFill>
                  <a:srgbClr val="000000"/>
                </a:solidFill>
                <a:latin typeface="+mj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• P: </a:t>
            </a:r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P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rocessing, </a:t>
            </a:r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P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arallel</a:t>
            </a:r>
            <a:br>
              <a:rPr lang="en-US" altLang="zh-CN" sz="2800" dirty="0">
                <a:solidFill>
                  <a:srgbClr val="000000"/>
                </a:solidFill>
                <a:latin typeface="+mj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• S: </a:t>
            </a:r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S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torage(Memory), </a:t>
            </a:r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S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ystem</a:t>
            </a:r>
            <a:br>
              <a:rPr lang="en-US" altLang="zh-CN" sz="2800" dirty="0">
                <a:solidFill>
                  <a:srgbClr val="000000"/>
                </a:solidFill>
                <a:latin typeface="+mj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• N: </a:t>
            </a:r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etwork, </a:t>
            </a:r>
            <a:r>
              <a:rPr lang="en-US" altLang="zh-CN" sz="2800" dirty="0" err="1" smtClean="0">
                <a:solidFill>
                  <a:srgbClr val="000000"/>
                </a:solidFill>
                <a:latin typeface="+mj-lt"/>
              </a:rPr>
              <a:t>co</a:t>
            </a:r>
            <a:r>
              <a:rPr lang="en-US" altLang="zh-CN" sz="2800" dirty="0" err="1" smtClean="0">
                <a:solidFill>
                  <a:srgbClr val="FF0000"/>
                </a:solidFill>
                <a:latin typeface="+mj-lt"/>
              </a:rPr>
              <a:t>N</a:t>
            </a:r>
            <a:r>
              <a:rPr lang="en-US" altLang="zh-CN" sz="2800" dirty="0" err="1" smtClean="0">
                <a:solidFill>
                  <a:srgbClr val="000000"/>
                </a:solidFill>
                <a:latin typeface="+mj-lt"/>
              </a:rPr>
              <a:t>nection</a:t>
            </a:r>
            <a:endParaRPr lang="zh-CN" altLang="en-US" sz="2800" dirty="0">
              <a:latin typeface="+mj-lt"/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29408" y="1340768"/>
            <a:ext cx="712879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在</a:t>
            </a:r>
            <a:r>
              <a:rPr lang="zh-CN" altLang="en-US" dirty="0"/>
              <a:t>图灵机框架和冯诺依曼体系结构下使计算机快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168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C00000"/>
                </a:solidFill>
              </a:rPr>
              <a:t>核心内容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课程金字塔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41082"/>
            <a:ext cx="3844280" cy="3744657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 bwMode="auto">
          <a:xfrm>
            <a:off x="1547664" y="2132856"/>
            <a:ext cx="1152128" cy="1080120"/>
          </a:xfrm>
          <a:prstGeom prst="triangl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宋体" pitchFamily="2" charset="-122"/>
              </a:rPr>
              <a:t>A</a:t>
            </a:r>
            <a:endParaRPr kumimoji="1" lang="zh-CN" altLang="en-US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9912" y="2348880"/>
            <a:ext cx="51125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“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A”</a:t>
            </a:r>
            <a:r>
              <a:rPr lang="zh-CN" altLang="en-US" sz="2800" b="1" dirty="0" smtClean="0"/>
              <a:t>：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2800" b="1" dirty="0" smtClean="0"/>
              <a:t>cceleration</a:t>
            </a:r>
            <a:r>
              <a:rPr lang="en-US" altLang="zh-CN" sz="2800" b="1" dirty="0"/>
              <a:t>, </a:t>
            </a:r>
            <a:r>
              <a:rPr lang="en-US" altLang="zh-CN" sz="2800" b="1" dirty="0">
                <a:solidFill>
                  <a:srgbClr val="FF0000"/>
                </a:solidFill>
              </a:rPr>
              <a:t>A</a:t>
            </a:r>
            <a:r>
              <a:rPr lang="en-US" altLang="zh-CN" sz="2800" b="1" dirty="0"/>
              <a:t>mdahl</a:t>
            </a:r>
          </a:p>
          <a:p>
            <a:r>
              <a:rPr lang="zh-CN" altLang="en-US" sz="2800" b="1" dirty="0" smtClean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）总目标：快！</a:t>
            </a:r>
          </a:p>
          <a:p>
            <a:r>
              <a:rPr lang="zh-CN" altLang="en-US" sz="2800" b="1" dirty="0" smtClean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）总原理：加快经常性事件</a:t>
            </a:r>
          </a:p>
          <a:p>
            <a:r>
              <a:rPr lang="zh-CN" altLang="en-US" sz="2800" b="1" dirty="0" smtClean="0"/>
              <a:t>（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）量化原理： </a:t>
            </a:r>
            <a:r>
              <a:rPr lang="en-US" altLang="zh-CN" sz="2800" b="1" dirty="0"/>
              <a:t>Amdahl</a:t>
            </a:r>
            <a:r>
              <a:rPr lang="zh-CN" altLang="en-US" sz="2800" b="1" dirty="0"/>
              <a:t>定律</a:t>
            </a:r>
          </a:p>
          <a:p>
            <a:r>
              <a:rPr lang="zh-CN" altLang="en-US" sz="2800" b="1" dirty="0" smtClean="0"/>
              <a:t>（</a:t>
            </a:r>
            <a:r>
              <a:rPr lang="en-US" altLang="zh-CN" sz="2800" b="1" dirty="0"/>
              <a:t>4</a:t>
            </a:r>
            <a:r>
              <a:rPr lang="zh-CN" altLang="en-US" sz="2800" b="1" dirty="0"/>
              <a:t>） </a:t>
            </a:r>
            <a:r>
              <a:rPr lang="en-US" altLang="zh-CN" sz="2800" b="1" dirty="0"/>
              <a:t>CPU</a:t>
            </a:r>
            <a:r>
              <a:rPr lang="zh-CN" altLang="en-US" sz="2800" b="1" dirty="0"/>
              <a:t>性能公式</a:t>
            </a:r>
          </a:p>
          <a:p>
            <a:r>
              <a:rPr lang="zh-CN" altLang="en-US" sz="2800" b="1" dirty="0" smtClean="0"/>
              <a:t>（</a:t>
            </a:r>
            <a:r>
              <a:rPr lang="en-US" altLang="zh-CN" sz="2800" b="1" dirty="0"/>
              <a:t>5</a:t>
            </a:r>
            <a:r>
              <a:rPr lang="zh-CN" altLang="en-US" sz="2800" b="1" dirty="0"/>
              <a:t>）程序的局部性原理</a:t>
            </a:r>
          </a:p>
        </p:txBody>
      </p:sp>
    </p:spTree>
    <p:extLst>
      <p:ext uri="{BB962C8B-B14F-4D97-AF65-F5344CB8AC3E}">
        <p14:creationId xmlns:p14="http://schemas.microsoft.com/office/powerpoint/2010/main" val="3439549143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66"/>
      </a:hlink>
      <a:folHlink>
        <a:srgbClr val="CC006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985</Words>
  <Application>Microsoft Office PowerPoint</Application>
  <PresentationFormat>全屏显示(4:3)</PresentationFormat>
  <Paragraphs>123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华文行楷</vt:lpstr>
      <vt:lpstr>宋体</vt:lpstr>
      <vt:lpstr>Arial</vt:lpstr>
      <vt:lpstr>Times New Roman</vt:lpstr>
      <vt:lpstr>默认设计模板</vt:lpstr>
      <vt:lpstr>PowerPoint 演示文稿</vt:lpstr>
      <vt:lpstr>PowerPoint 演示文稿</vt:lpstr>
      <vt:lpstr>PowerPoint 演示文稿</vt:lpstr>
      <vt:lpstr>理论基础——图灵机</vt:lpstr>
      <vt:lpstr>理论基础——图灵机</vt:lpstr>
      <vt:lpstr>结构基础——冯.诺依曼结构</vt:lpstr>
      <vt:lpstr>物质基础——摩尔定律</vt:lpstr>
      <vt:lpstr>核心内容-课程金字塔</vt:lpstr>
      <vt:lpstr>核心内容-课程金字塔</vt:lpstr>
      <vt:lpstr>核心内容-课程金字塔</vt:lpstr>
      <vt:lpstr>核心内容-课程金字塔</vt:lpstr>
      <vt:lpstr>核心内容-课程金字塔</vt:lpstr>
      <vt:lpstr>核心内容-课程金字塔</vt:lpstr>
      <vt:lpstr>小结</vt:lpstr>
      <vt:lpstr>小结</vt:lpstr>
      <vt:lpstr>小结</vt:lpstr>
    </vt:vector>
  </TitlesOfParts>
  <Company>西安火炬电脑公司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mwz2</dc:creator>
  <cp:lastModifiedBy>a</cp:lastModifiedBy>
  <cp:revision>126</cp:revision>
  <cp:lastPrinted>2023-03-05T10:23:38Z</cp:lastPrinted>
  <dcterms:created xsi:type="dcterms:W3CDTF">2003-02-19T09:06:21Z</dcterms:created>
  <dcterms:modified xsi:type="dcterms:W3CDTF">2023-03-05T13:48:11Z</dcterms:modified>
</cp:coreProperties>
</file>